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73" r:id="rId3"/>
    <p:sldId id="274" r:id="rId4"/>
    <p:sldId id="275" r:id="rId5"/>
    <p:sldId id="276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3" r:id="rId20"/>
    <p:sldId id="269" r:id="rId21"/>
    <p:sldId id="270" r:id="rId22"/>
    <p:sldId id="271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742A-A0E8-4CC9-8F58-C1962AF5CD8C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4E53B-B7AE-420D-9C6E-A534E7723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4524-B286-4F14-84DA-7BAD970D167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6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7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9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2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1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5847-ABEF-42FA-AADC-37EFBFA7E49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028F-DDDA-49EA-88B9-72B12F36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1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81000" y="1447800"/>
            <a:ext cx="8229600" cy="4191000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Assalamu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Alikum</a:t>
            </a:r>
            <a:r>
              <a:rPr lang="en-US" sz="5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5400" dirty="0" err="1" smtClean="0">
                <a:latin typeface="Andalus" pitchFamily="18" charset="-78"/>
                <a:cs typeface="Andalus" pitchFamily="18" charset="-78"/>
              </a:rPr>
              <a:t>Warahmatullah</a:t>
            </a:r>
            <a:endParaRPr lang="en-US" sz="54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19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-2628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 I see.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Can you tell me how can I improve English?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59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7883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Why not?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Please!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24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1905000" y="437493"/>
            <a:ext cx="5257800" cy="838200"/>
          </a:xfrm>
          <a:prstGeom prst="wedgeRoundRectCallout">
            <a:avLst>
              <a:gd name="adj1" fmla="val -46556"/>
              <a:gd name="adj2" fmla="val 18287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Don’t be disheartened my friend.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Ok, what  can I do first?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11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You have to be prepared mentally.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do you mean?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6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057400" y="228600"/>
            <a:ext cx="5334000" cy="838200"/>
          </a:xfrm>
          <a:prstGeom prst="wedgeRoundRectCallout">
            <a:avLst>
              <a:gd name="adj1" fmla="val -50628"/>
              <a:gd name="adj2" fmla="val 21673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 mean you have to be determined to improve your English.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Is it enough?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5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Oh, ‘No’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Please explain.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40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133600" y="838200"/>
            <a:ext cx="4267200" cy="838200"/>
          </a:xfrm>
          <a:prstGeom prst="wedgeRoundRectCallout">
            <a:avLst>
              <a:gd name="adj1" fmla="val -53079"/>
              <a:gd name="adj2" fmla="val 14341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You have to develop your basic skill on English.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But how?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9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1371601" y="228600"/>
            <a:ext cx="7086600" cy="838200"/>
          </a:xfrm>
          <a:prstGeom prst="wedgeRoundRectCallout">
            <a:avLst>
              <a:gd name="adj1" fmla="val -42510"/>
              <a:gd name="adj2" fmla="val 21861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You have to learn word, number, gender, sentence, tense, sentence  patterns and others.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 there any fixed skill to develop English?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209800" y="152400"/>
            <a:ext cx="4648200" cy="1143000"/>
          </a:xfrm>
          <a:prstGeom prst="wedgeRoundRectCallout">
            <a:avLst>
              <a:gd name="adj1" fmla="val -53863"/>
              <a:gd name="adj2" fmla="val 12165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Yes, there are four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skills </a:t>
            </a:r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 improve your English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317531" y="2895600"/>
            <a:ext cx="3657600" cy="685800"/>
          </a:xfrm>
          <a:prstGeom prst="wedgeRoundRectCallout">
            <a:avLst>
              <a:gd name="adj1" fmla="val 67960"/>
              <a:gd name="adj2" fmla="val -8085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are they?</a:t>
            </a:r>
            <a:endParaRPr lang="en-US" sz="32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99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Rounded Rectangular Callout 3"/>
          <p:cNvSpPr/>
          <p:nvPr/>
        </p:nvSpPr>
        <p:spPr>
          <a:xfrm>
            <a:off x="2209800" y="990600"/>
            <a:ext cx="4267200" cy="914400"/>
          </a:xfrm>
          <a:prstGeom prst="wedgeRoundRectCallout">
            <a:avLst>
              <a:gd name="adj1" fmla="val -54652"/>
              <a:gd name="adj2" fmla="val 109134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They are listening, reading, writing and speaking.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01462" y="3276600"/>
            <a:ext cx="3429000" cy="685800"/>
          </a:xfrm>
          <a:prstGeom prst="wedgeRoundRectCallout">
            <a:avLst>
              <a:gd name="adj1" fmla="val 71581"/>
              <a:gd name="adj2" fmla="val -15359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Ok.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69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800601"/>
            <a:ext cx="4447594" cy="20090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Senior Lecturer</a:t>
            </a:r>
          </a:p>
          <a:p>
            <a:r>
              <a:rPr lang="en-US" sz="2800" b="1" dirty="0">
                <a:latin typeface="Book Antiqua" pitchFamily="18" charset="0"/>
              </a:rPr>
              <a:t>Department of English</a:t>
            </a:r>
          </a:p>
          <a:p>
            <a:r>
              <a:rPr lang="en-US" sz="2800" b="1" dirty="0">
                <a:latin typeface="Book Antiqua" pitchFamily="18" charset="0"/>
              </a:rPr>
              <a:t>Cambrian School &amp; College</a:t>
            </a:r>
            <a:r>
              <a:rPr lang="bn-BD" sz="2800" b="1" dirty="0">
                <a:latin typeface="Book Antiqua" pitchFamily="18" charset="0"/>
              </a:rPr>
              <a:t>,</a:t>
            </a:r>
            <a:r>
              <a:rPr lang="en-US" sz="2800" b="1" dirty="0">
                <a:latin typeface="Book Antiqua" pitchFamily="18" charset="0"/>
              </a:rPr>
              <a:t>Dhaka,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05266" y="4833257"/>
            <a:ext cx="3881534" cy="1932861"/>
          </a:xfrm>
          <a:prstGeom prst="roundRect">
            <a:avLst/>
          </a:prstGeom>
          <a:ln w="127000" cmpd="dbl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Class-Eight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English 1</a:t>
            </a:r>
            <a:r>
              <a:rPr lang="en-US" sz="2800" b="1" baseline="30000" dirty="0">
                <a:solidFill>
                  <a:schemeClr val="bg1"/>
                </a:solidFill>
                <a:latin typeface="Book Antiqua" pitchFamily="18" charset="0"/>
              </a:rPr>
              <a:t>st</a:t>
            </a:r>
            <a:r>
              <a:rPr lang="en-US" sz="2800" b="1" dirty="0">
                <a:solidFill>
                  <a:schemeClr val="bg1"/>
                </a:solidFill>
                <a:latin typeface="Book Antiqua" pitchFamily="18" charset="0"/>
              </a:rPr>
              <a:t> Paper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924800" cy="4233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82385" y="304802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Md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Hasan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Hafizur</a:t>
            </a:r>
            <a:r>
              <a:rPr lang="en-US" sz="4800" b="1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Rahman</a:t>
            </a:r>
            <a:endParaRPr lang="en-US" sz="48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798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057400" y="453259"/>
            <a:ext cx="5029200" cy="838200"/>
          </a:xfrm>
          <a:prstGeom prst="wedgeRoundRectCallout">
            <a:avLst>
              <a:gd name="adj1" fmla="val -52905"/>
              <a:gd name="adj2" fmla="val 19416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Have you any question more?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If there is anything more, please tell me.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11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1905000" y="304800"/>
            <a:ext cx="4495800" cy="1371600"/>
          </a:xfrm>
          <a:prstGeom prst="wedgeRoundRectCallout">
            <a:avLst>
              <a:gd name="adj1" fmla="val -49117"/>
              <a:gd name="adj2" fmla="val 10544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Remember, “Practice makes a man perfect.” You have to continue practice it.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Ok. I will try my level best to follow your instructions.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33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 wish you best of luck.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Allah Hafez.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22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Operation 7"/>
          <p:cNvSpPr/>
          <p:nvPr/>
        </p:nvSpPr>
        <p:spPr>
          <a:xfrm>
            <a:off x="1205854" y="1676402"/>
            <a:ext cx="6912170" cy="1208833"/>
          </a:xfrm>
          <a:prstGeom prst="flowChartManualOperation">
            <a:avLst/>
          </a:prstGeom>
          <a:ln w="1270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ndalus" pitchFamily="18" charset="-78"/>
                <a:cs typeface="Andalus" pitchFamily="18" charset="-78"/>
              </a:rPr>
              <a:t>Pair Work</a:t>
            </a:r>
          </a:p>
        </p:txBody>
      </p:sp>
      <p:sp>
        <p:nvSpPr>
          <p:cNvPr id="9" name="Trapezoid 8"/>
          <p:cNvSpPr/>
          <p:nvPr/>
        </p:nvSpPr>
        <p:spPr>
          <a:xfrm>
            <a:off x="685800" y="2971800"/>
            <a:ext cx="7848600" cy="3200400"/>
          </a:xfrm>
          <a:prstGeom prst="trapezoid">
            <a:avLst>
              <a:gd name="adj" fmla="val 76948"/>
            </a:avLst>
          </a:prstGeom>
          <a:ln w="127000" cap="sq" cmpd="dbl">
            <a:solidFill>
              <a:schemeClr val="tx1"/>
            </a:solidFill>
            <a:miter lim="800000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Every single pair is suggested</a:t>
            </a:r>
          </a:p>
          <a:p>
            <a:pPr algn="ctr"/>
            <a:r>
              <a:rPr lang="en-US" sz="2800" b="1" dirty="0">
                <a:latin typeface="Andalus" pitchFamily="18" charset="-78"/>
                <a:cs typeface="Andalus" pitchFamily="18" charset="-78"/>
              </a:rPr>
              <a:t>to write a dialogue on,</a:t>
            </a:r>
          </a:p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“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How to improve English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0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95400"/>
            <a:ext cx="4114800" cy="995422"/>
          </a:xfrm>
          <a:prstGeom prst="wedgeEllipseCallout">
            <a:avLst>
              <a:gd name="adj1" fmla="val -1280"/>
              <a:gd name="adj2" fmla="val 146421"/>
            </a:avLst>
          </a:prstGeom>
          <a:ln w="152400" cap="sq" cmpd="dbl">
            <a:miter lim="800000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 Antiqua" pitchFamily="18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655272"/>
            <a:ext cx="8305799" cy="3593128"/>
          </a:xfrm>
          <a:prstGeom prst="bevel">
            <a:avLst>
              <a:gd name="adj" fmla="val 12344"/>
            </a:avLst>
          </a:prstGeom>
          <a:ln w="3175" cap="sq" cmpd="dbl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>
                <a:latin typeface="Book Antiqua" pitchFamily="18" charset="0"/>
              </a:rPr>
              <a:t>Answer the following questions-</a:t>
            </a:r>
          </a:p>
          <a:p>
            <a:pPr algn="just"/>
            <a:endParaRPr lang="en-US" sz="3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is it necessary to learn grammar?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What is the importance of learning vocabulary?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How many skills are there in English Language?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Why is practice necessary to develop English?</a:t>
            </a:r>
            <a:endParaRPr lang="en-US" sz="2400" b="1" dirty="0">
              <a:latin typeface="Book Antiqua" pitchFamily="18" charset="0"/>
            </a:endParaRP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8004" y="3124200"/>
            <a:ext cx="6651381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Write </a:t>
            </a:r>
            <a:r>
              <a:rPr lang="en-US" sz="4400" b="1" dirty="0">
                <a:solidFill>
                  <a:schemeClr val="tx1"/>
                </a:solidFill>
                <a:latin typeface="Book Antiqua" pitchFamily="18" charset="0"/>
              </a:rPr>
              <a:t>a dialogue with your friend about 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“</a:t>
            </a:r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How to improve English</a:t>
            </a:r>
            <a:r>
              <a:rPr lang="en-US" sz="4400" b="1" dirty="0" smtClean="0">
                <a:solidFill>
                  <a:schemeClr val="tx1"/>
                </a:solidFill>
                <a:latin typeface="Book Antiqua" pitchFamily="18" charset="0"/>
              </a:rPr>
              <a:t>”</a:t>
            </a:r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" name="Trapezoid 1"/>
          <p:cNvSpPr/>
          <p:nvPr/>
        </p:nvSpPr>
        <p:spPr>
          <a:xfrm>
            <a:off x="762000" y="970128"/>
            <a:ext cx="7772400" cy="22860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676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00250" y="3407391"/>
            <a:ext cx="5200650" cy="2819400"/>
          </a:xfrm>
          <a:prstGeom prst="roundRect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Book Antiqua" pitchFamily="18" charset="0"/>
              </a:rPr>
              <a:t>“Speak English, </a:t>
            </a:r>
          </a:p>
          <a:p>
            <a:pPr algn="ctr"/>
            <a:r>
              <a:rPr lang="en-US" sz="4400" dirty="0" smtClean="0">
                <a:latin typeface="Book Antiqua" pitchFamily="18" charset="0"/>
              </a:rPr>
              <a:t>be smart”</a:t>
            </a:r>
            <a:endParaRPr lang="en-US" sz="4400" dirty="0">
              <a:latin typeface="Book Antiqua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2000250" y="533400"/>
            <a:ext cx="5200650" cy="2895600"/>
          </a:xfrm>
          <a:prstGeom prst="cloud">
            <a:avLst/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Book Antiqua" pitchFamily="18" charset="0"/>
              </a:rPr>
              <a:t>Verse Universal</a:t>
            </a:r>
          </a:p>
        </p:txBody>
      </p:sp>
    </p:spTree>
    <p:extLst>
      <p:ext uri="{BB962C8B-B14F-4D97-AF65-F5344CB8AC3E}">
        <p14:creationId xmlns:p14="http://schemas.microsoft.com/office/powerpoint/2010/main" val="1861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Callout 1"/>
          <p:cNvSpPr/>
          <p:nvPr/>
        </p:nvSpPr>
        <p:spPr>
          <a:xfrm>
            <a:off x="381000" y="228600"/>
            <a:ext cx="8229600" cy="6477000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  <a:ln w="127000" cap="sq" cmpd="dbl"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Book Antiqua" pitchFamily="18" charset="0"/>
              </a:rPr>
              <a:t>Alallahu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Khairan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Hafezan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wahua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Arhamur</a:t>
            </a:r>
            <a:r>
              <a:rPr lang="en-US" sz="3600" dirty="0" smtClean="0">
                <a:latin typeface="Book Antiqua" pitchFamily="18" charset="0"/>
              </a:rPr>
              <a:t> </a:t>
            </a:r>
            <a:r>
              <a:rPr lang="en-US" sz="3600" dirty="0" err="1" smtClean="0">
                <a:latin typeface="Book Antiqua" pitchFamily="18" charset="0"/>
              </a:rPr>
              <a:t>Rahimin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8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609600" y="457202"/>
            <a:ext cx="7696199" cy="48695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3103" y="5638802"/>
            <a:ext cx="8055835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dalus" pitchFamily="18" charset="-78"/>
                <a:cs typeface="Andalus" pitchFamily="18" charset="-78"/>
              </a:rPr>
              <a:t>Dialogue</a:t>
            </a:r>
          </a:p>
        </p:txBody>
      </p:sp>
    </p:spTree>
    <p:extLst>
      <p:ext uri="{BB962C8B-B14F-4D97-AF65-F5344CB8AC3E}">
        <p14:creationId xmlns:p14="http://schemas.microsoft.com/office/powerpoint/2010/main" val="39996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665472"/>
            <a:ext cx="6000750" cy="2466915"/>
          </a:xfrm>
          <a:prstGeom prst="ellipse">
            <a:avLst/>
          </a:prstGeom>
          <a:ln w="127000" cmpd="dbl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Our Today’s Lesson is-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367105"/>
            <a:ext cx="8839200" cy="1792367"/>
          </a:xfrm>
          <a:prstGeom prst="ribbon">
            <a:avLst>
              <a:gd name="adj1" fmla="val 33333"/>
              <a:gd name="adj2" fmla="val 74426"/>
            </a:avLst>
          </a:prstGeom>
          <a:ln w="127000" cap="sq" cmpd="dbl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Book Antiqua" pitchFamily="18" charset="0"/>
              </a:rPr>
              <a:t>A dialogue on</a:t>
            </a:r>
          </a:p>
          <a:p>
            <a:pPr algn="ctr"/>
            <a:r>
              <a:rPr lang="en-US" sz="3600" b="1" dirty="0" smtClean="0">
                <a:latin typeface="Book Antiqua" pitchFamily="18" charset="0"/>
              </a:rPr>
              <a:t>“How to improve English”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0" y="457200"/>
            <a:ext cx="5429250" cy="1676400"/>
          </a:xfrm>
          <a:prstGeom prst="ellipse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4400" y="2133600"/>
            <a:ext cx="7315200" cy="4114800"/>
          </a:xfrm>
          <a:prstGeom prst="roundRect">
            <a:avLst/>
          </a:prstGeom>
          <a:ln w="127000" cmpd="dbl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latin typeface="Andalus" pitchFamily="18" charset="-78"/>
                <a:cs typeface="Andalus" pitchFamily="18" charset="-78"/>
              </a:rPr>
              <a:t>After we have studied this lesson we will be able to-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exchange greetings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achieve inspiration</a:t>
            </a:r>
          </a:p>
          <a:p>
            <a:pPr marL="571500" indent="-571500" algn="just">
              <a:buFont typeface="Wingdings" pitchFamily="2" charset="2"/>
              <a:buChar char="Ø"/>
            </a:pPr>
            <a:r>
              <a:rPr lang="en-US" sz="3600" b="1" dirty="0">
                <a:latin typeface="Andalus" pitchFamily="18" charset="-78"/>
                <a:cs typeface="Andalus" pitchFamily="18" charset="-78"/>
              </a:rPr>
              <a:t>write a dialogue.</a:t>
            </a:r>
          </a:p>
        </p:txBody>
      </p:sp>
    </p:spTree>
    <p:extLst>
      <p:ext uri="{BB962C8B-B14F-4D97-AF65-F5344CB8AC3E}">
        <p14:creationId xmlns:p14="http://schemas.microsoft.com/office/powerpoint/2010/main" val="32062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3" y="-26276"/>
            <a:ext cx="9217572" cy="6858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209800" y="609600"/>
            <a:ext cx="4724400" cy="762000"/>
          </a:xfrm>
          <a:prstGeom prst="wedgeRoundRectCallout">
            <a:avLst>
              <a:gd name="adj1" fmla="val -55521"/>
              <a:gd name="adj2" fmla="val 12015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Peace be upon you  my friend.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15914" y="2703786"/>
            <a:ext cx="4191000" cy="762000"/>
          </a:xfrm>
          <a:prstGeom prst="wedgeRoundRectCallout">
            <a:avLst>
              <a:gd name="adj1" fmla="val 59446"/>
              <a:gd name="adj2" fmla="val -10722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Also you. How do you do?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94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" r="4138"/>
          <a:stretch/>
        </p:blipFill>
        <p:spPr>
          <a:xfrm>
            <a:off x="0" y="788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04242"/>
            <a:ext cx="5105400" cy="578882"/>
          </a:xfrm>
          <a:prstGeom prst="wedgeRoundRectCallout">
            <a:avLst>
              <a:gd name="adj1" fmla="val -47865"/>
              <a:gd name="adj2" fmla="val 31169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Alhamdulillah. What about you?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752600" y="3048000"/>
            <a:ext cx="5562600" cy="762000"/>
          </a:xfrm>
          <a:prstGeom prst="wedgeRoundRectCallout">
            <a:avLst>
              <a:gd name="adj1" fmla="val 47542"/>
              <a:gd name="adj2" fmla="val -11136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 am well physically but not mentally.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80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But why?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 have not done well in English in the last exam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98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2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41" b="29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ounded Rectangular Callout 2"/>
          <p:cNvSpPr/>
          <p:nvPr/>
        </p:nvSpPr>
        <p:spPr>
          <a:xfrm>
            <a:off x="2438400" y="838200"/>
            <a:ext cx="3962400" cy="838200"/>
          </a:xfrm>
          <a:prstGeom prst="wedgeRoundRectCallout">
            <a:avLst>
              <a:gd name="adj1" fmla="val -58234"/>
              <a:gd name="adj2" fmla="val 14337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What is your problem?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05000" y="3276600"/>
            <a:ext cx="4267200" cy="914400"/>
          </a:xfrm>
          <a:prstGeom prst="wedgeRoundRectCallout">
            <a:avLst>
              <a:gd name="adj1" fmla="val 59141"/>
              <a:gd name="adj2" fmla="val -12707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Actually I am not interested in English.</a:t>
            </a:r>
            <a:endParaRPr lang="en-US" sz="28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45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396</Words>
  <Application>Microsoft Office PowerPoint</Application>
  <PresentationFormat>On-screen Show (4:3)</PresentationFormat>
  <Paragraphs>73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15</cp:revision>
  <dcterms:created xsi:type="dcterms:W3CDTF">2014-06-11T15:06:46Z</dcterms:created>
  <dcterms:modified xsi:type="dcterms:W3CDTF">2014-06-12T07:22:19Z</dcterms:modified>
</cp:coreProperties>
</file>